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ahoma Bold" charset="1" panose="020B0804030504040204"/>
      <p:regular r:id="rId21"/>
    </p:embeddedFont>
    <p:embeddedFont>
      <p:font typeface="Canva Sans Bold" charset="1" panose="020B0803030501040103"/>
      <p:regular r:id="rId22"/>
    </p:embeddedFont>
    <p:embeddedFont>
      <p:font typeface="Squada One" charset="1" panose="02000000000000000000"/>
      <p:regular r:id="rId23"/>
    </p:embeddedFont>
    <p:embeddedFont>
      <p:font typeface="Roca One Heavy" charset="1" panose="00000A00000000000000"/>
      <p:regular r:id="rId24"/>
    </p:embeddedFont>
    <p:embeddedFont>
      <p:font typeface="Roca One Bold" charset="1" panose="00000800000000000000"/>
      <p:regular r:id="rId25"/>
    </p:embeddedFont>
    <p:embeddedFont>
      <p:font typeface="Roca One" charset="1" panose="00000500000000000000"/>
      <p:regular r:id="rId26"/>
    </p:embeddedFont>
    <p:embeddedFont>
      <p:font typeface="Roca One Light" charset="1" panose="00000400000000000000"/>
      <p:regular r:id="rId27"/>
    </p:embeddedFont>
    <p:embeddedFont>
      <p:font typeface="Archivo Black" charset="1" panose="020B0A03020202020B04"/>
      <p:regular r:id="rId28"/>
    </p:embeddedFont>
    <p:embeddedFont>
      <p:font typeface="Montserrat Light" charset="1" panose="00000400000000000000"/>
      <p:regular r:id="rId29"/>
    </p:embeddedFont>
    <p:embeddedFont>
      <p:font typeface="Raleway Bold" charset="1" panose="00000000000000000000"/>
      <p:regular r:id="rId30"/>
    </p:embeddedFont>
    <p:embeddedFont>
      <p:font typeface="Open Sauce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https://emojiterra.com/copyright/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https://emojiterra.com/copyright/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https://emojiterra.com/copyright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47.png" Type="http://schemas.openxmlformats.org/officeDocument/2006/relationships/image"/><Relationship Id="rId8" Target="https://emojiterra.com/copyright/" TargetMode="External" Type="http://schemas.openxmlformats.org/officeDocument/2006/relationships/hyperlink"/><Relationship Id="rId9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5.jpeg" Type="http://schemas.openxmlformats.org/officeDocument/2006/relationships/image"/><Relationship Id="rId4" Target="https://emojiterra.com/copyright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https://emojiterra.com/copyright/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https://emojiterra.com/copyright/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https://emojiterra.com/copyright/" TargetMode="External" Type="http://schemas.openxmlformats.org/officeDocument/2006/relationships/hyperlink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18" Target="https://emojiterra.com/copyright/" TargetMode="External" Type="http://schemas.openxmlformats.org/officeDocument/2006/relationships/hyperlink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https://emojiterra.com/copyright/" TargetMode="External" Type="http://schemas.openxmlformats.org/officeDocument/2006/relationships/hyperlink"/><Relationship Id="rId2" Target="../media/image10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4.png" Type="http://schemas.openxmlformats.org/officeDocument/2006/relationships/image"/><Relationship Id="rId4" Target="https://emojiterra.com/copyright/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5.jpeg" Type="http://schemas.openxmlformats.org/officeDocument/2006/relationships/image"/><Relationship Id="rId4" Target="https://emojiterra.com/copyright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6.jpeg" Type="http://schemas.openxmlformats.org/officeDocument/2006/relationships/image"/><Relationship Id="rId4" Target="https://emojiterra.com/copyright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56376" t="0" r="-5637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60000">
            <a:off x="4033844" y="9606249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9" y="0"/>
                </a:lnTo>
                <a:lnTo>
                  <a:pt x="9904959" y="680751"/>
                </a:lnTo>
                <a:lnTo>
                  <a:pt x="0" y="680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363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676815"/>
            <a:ext cx="11422798" cy="155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  <a:spcBef>
                <a:spcPct val="0"/>
              </a:spcBef>
            </a:pPr>
            <a:r>
              <a:rPr lang="en-US" b="true" sz="4782">
                <a:solidFill>
                  <a:srgbClr val="010101"/>
                </a:solidFill>
                <a:latin typeface="Tahoma Bold"/>
                <a:ea typeface="Tahoma Bold"/>
                <a:cs typeface="Tahoma Bold"/>
                <a:sym typeface="Tahoma Bold"/>
              </a:rPr>
              <a:t>POKER GAME USING EXPECTIMINIMAX ALGORITHM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30861" y="2648224"/>
            <a:ext cx="1561077" cy="35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 u="sng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一 07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0946" y="3393946"/>
            <a:ext cx="8560907" cy="565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sz="2689">
                <a:solidFill>
                  <a:srgbClr val="010101"/>
                </a:solidFill>
                <a:latin typeface="Squada One"/>
                <a:ea typeface="Squada One"/>
                <a:cs typeface="Squada One"/>
                <a:sym typeface="Squada One"/>
              </a:rPr>
              <a:t>Md. Rakibul Islam Rakib</a:t>
            </a:r>
            <a:r>
              <a:rPr lang="en-US" sz="2689">
                <a:solidFill>
                  <a:srgbClr val="010101"/>
                </a:solidFill>
                <a:latin typeface="Squada One"/>
                <a:ea typeface="Squada One"/>
                <a:cs typeface="Squada One"/>
                <a:sym typeface="Squada One"/>
              </a:rPr>
              <a:t> </a:t>
            </a:r>
          </a:p>
          <a:p>
            <a:pPr algn="ctr">
              <a:lnSpc>
                <a:spcPts val="3764"/>
              </a:lnSpc>
            </a:pPr>
            <a:r>
              <a:rPr lang="en-US" sz="2689">
                <a:solidFill>
                  <a:srgbClr val="010101"/>
                </a:solidFill>
                <a:latin typeface="Squada One"/>
                <a:ea typeface="Squada One"/>
                <a:cs typeface="Squada One"/>
                <a:sym typeface="Squada One"/>
              </a:rPr>
              <a:t> 191 1977 642</a:t>
            </a:r>
          </a:p>
          <a:p>
            <a:pPr algn="ctr">
              <a:lnSpc>
                <a:spcPts val="3764"/>
              </a:lnSpc>
            </a:pPr>
          </a:p>
          <a:p>
            <a:pPr algn="ctr">
              <a:lnSpc>
                <a:spcPts val="3764"/>
              </a:lnSpc>
            </a:pPr>
            <a:r>
              <a:rPr lang="en-US" sz="2689">
                <a:solidFill>
                  <a:srgbClr val="010101"/>
                </a:solidFill>
                <a:latin typeface="Squada One"/>
                <a:ea typeface="Squada One"/>
                <a:cs typeface="Squada One"/>
                <a:sym typeface="Squada One"/>
              </a:rPr>
              <a:t>Md. Saifuzzaman Naim</a:t>
            </a:r>
          </a:p>
          <a:p>
            <a:pPr algn="ctr">
              <a:lnSpc>
                <a:spcPts val="3764"/>
              </a:lnSpc>
            </a:pPr>
            <a:r>
              <a:rPr lang="en-US" sz="2689">
                <a:solidFill>
                  <a:srgbClr val="010101"/>
                </a:solidFill>
                <a:latin typeface="Squada One"/>
                <a:ea typeface="Squada One"/>
                <a:cs typeface="Squada One"/>
                <a:sym typeface="Squada One"/>
              </a:rPr>
              <a:t>191 2202 642</a:t>
            </a:r>
          </a:p>
          <a:p>
            <a:pPr algn="ctr">
              <a:lnSpc>
                <a:spcPts val="3764"/>
              </a:lnSpc>
            </a:pPr>
          </a:p>
          <a:p>
            <a:pPr algn="ctr">
              <a:lnSpc>
                <a:spcPts val="3764"/>
              </a:lnSpc>
            </a:pPr>
            <a:r>
              <a:rPr lang="en-US" sz="2689">
                <a:solidFill>
                  <a:srgbClr val="010101"/>
                </a:solidFill>
                <a:latin typeface="Squada One"/>
                <a:ea typeface="Squada One"/>
                <a:cs typeface="Squada One"/>
                <a:sym typeface="Squada One"/>
              </a:rPr>
              <a:t>Shahriar Ahmad </a:t>
            </a:r>
          </a:p>
          <a:p>
            <a:pPr algn="ctr">
              <a:lnSpc>
                <a:spcPts val="3764"/>
              </a:lnSpc>
            </a:pPr>
            <a:r>
              <a:rPr lang="en-US" sz="2689">
                <a:solidFill>
                  <a:srgbClr val="010101"/>
                </a:solidFill>
                <a:latin typeface="Squada One"/>
                <a:ea typeface="Squada One"/>
                <a:cs typeface="Squada One"/>
                <a:sym typeface="Squada One"/>
              </a:rPr>
              <a:t>201 2413 042</a:t>
            </a:r>
          </a:p>
          <a:p>
            <a:pPr algn="ctr">
              <a:lnSpc>
                <a:spcPts val="3764"/>
              </a:lnSpc>
            </a:pPr>
          </a:p>
          <a:p>
            <a:pPr algn="ctr">
              <a:lnSpc>
                <a:spcPts val="3764"/>
              </a:lnSpc>
            </a:pPr>
            <a:r>
              <a:rPr lang="en-US" sz="2689">
                <a:solidFill>
                  <a:srgbClr val="010101"/>
                </a:solidFill>
                <a:latin typeface="Squada One"/>
                <a:ea typeface="Squada One"/>
                <a:cs typeface="Squada One"/>
                <a:sym typeface="Squada One"/>
              </a:rPr>
              <a:t>Md. </a:t>
            </a:r>
            <a:r>
              <a:rPr lang="en-US" sz="2689">
                <a:solidFill>
                  <a:srgbClr val="010101"/>
                </a:solidFill>
                <a:latin typeface="Squada One"/>
                <a:ea typeface="Squada One"/>
                <a:cs typeface="Squada One"/>
                <a:sym typeface="Squada One"/>
              </a:rPr>
              <a:t>Zubayer Ahmed</a:t>
            </a:r>
          </a:p>
          <a:p>
            <a:pPr algn="ctr">
              <a:lnSpc>
                <a:spcPts val="3764"/>
              </a:lnSpc>
            </a:pPr>
            <a:r>
              <a:rPr lang="en-US" sz="2689">
                <a:solidFill>
                  <a:srgbClr val="010101"/>
                </a:solidFill>
                <a:latin typeface="Squada One"/>
                <a:ea typeface="Squada One"/>
                <a:cs typeface="Squada One"/>
                <a:sym typeface="Squada One"/>
              </a:rPr>
              <a:t>201 4073 642</a:t>
            </a:r>
          </a:p>
          <a:p>
            <a:pPr algn="ctr">
              <a:lnSpc>
                <a:spcPts val="363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76154" y="1410399"/>
            <a:ext cx="162552" cy="543885"/>
            <a:chOff x="0" y="0"/>
            <a:chExt cx="42812" cy="143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12" cy="143245"/>
            </a:xfrm>
            <a:custGeom>
              <a:avLst/>
              <a:gdLst/>
              <a:ahLst/>
              <a:cxnLst/>
              <a:rect r="r" b="b" t="t" l="l"/>
              <a:pathLst>
                <a:path h="143245" w="42812">
                  <a:moveTo>
                    <a:pt x="0" y="0"/>
                  </a:moveTo>
                  <a:lnTo>
                    <a:pt x="42812" y="0"/>
                  </a:lnTo>
                  <a:lnTo>
                    <a:pt x="42812" y="143245"/>
                  </a:lnTo>
                  <a:lnTo>
                    <a:pt x="0" y="143245"/>
                  </a:lnTo>
                  <a:close/>
                </a:path>
              </a:pathLst>
            </a:custGeom>
            <a:gradFill rotWithShape="true">
              <a:gsLst>
                <a:gs pos="0">
                  <a:srgbClr val="114168">
                    <a:alpha val="100000"/>
                  </a:srgbClr>
                </a:gs>
                <a:gs pos="100000">
                  <a:srgbClr val="09023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812" cy="181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-3373231" y="1770269"/>
            <a:ext cx="6746462" cy="67464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B3B5A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4572"/>
            <a:ext cx="18296135" cy="10282428"/>
          </a:xfrm>
          <a:custGeom>
            <a:avLst/>
            <a:gdLst/>
            <a:ahLst/>
            <a:cxnLst/>
            <a:rect r="r" b="b" t="t" l="l"/>
            <a:pathLst>
              <a:path h="10282428" w="18296135">
                <a:moveTo>
                  <a:pt x="0" y="0"/>
                </a:moveTo>
                <a:lnTo>
                  <a:pt x="18296135" y="0"/>
                </a:lnTo>
                <a:lnTo>
                  <a:pt x="18296135" y="10282428"/>
                </a:lnTo>
                <a:lnTo>
                  <a:pt x="0" y="1028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887609"/>
            <a:ext cx="14690655" cy="607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1558" indent="-370779" lvl="1">
              <a:lnSpc>
                <a:spcPts val="4808"/>
              </a:lnSpc>
              <a:buFont typeface="Arial"/>
              <a:buChar char="•"/>
            </a:pPr>
            <a:r>
              <a:rPr lang="en-US" sz="3434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Expectminimax function is designed so AI can analyze decisions logically, helping users play more dynamically.</a:t>
            </a:r>
          </a:p>
          <a:p>
            <a:pPr algn="just" marL="741558" indent="-370779" lvl="1">
              <a:lnSpc>
                <a:spcPts val="4808"/>
              </a:lnSpc>
              <a:buFont typeface="Arial"/>
              <a:buChar char="•"/>
            </a:pPr>
            <a:r>
              <a:rPr lang="en-US" sz="3434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Breaks down complex poker actions into simple, step-by-step choices.</a:t>
            </a:r>
          </a:p>
          <a:p>
            <a:pPr algn="just" marL="741558" indent="-370779" lvl="1">
              <a:lnSpc>
                <a:spcPts val="4808"/>
              </a:lnSpc>
              <a:buFont typeface="Arial"/>
              <a:buChar char="•"/>
            </a:pPr>
            <a:r>
              <a:rPr lang="en-US" sz="3434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Mimics real-world scenarios to train AI on realistic decision paths.</a:t>
            </a:r>
          </a:p>
          <a:p>
            <a:pPr algn="just" marL="741558" indent="-370779" lvl="1">
              <a:lnSpc>
                <a:spcPts val="4808"/>
              </a:lnSpc>
              <a:buFont typeface="Arial"/>
              <a:buChar char="•"/>
            </a:pPr>
            <a:r>
              <a:rPr lang="en-US" sz="3434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Helps AI predict opponent behavior by mapping out possible moves.</a:t>
            </a:r>
          </a:p>
          <a:p>
            <a:pPr algn="just" marL="741558" indent="-370779" lvl="1">
              <a:lnSpc>
                <a:spcPts val="4808"/>
              </a:lnSpc>
              <a:buFont typeface="Arial"/>
              <a:buChar char="•"/>
            </a:pPr>
            <a:r>
              <a:rPr lang="en-US" sz="3434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Supports users in learning optimal responses through clear action pathways.</a:t>
            </a:r>
          </a:p>
          <a:p>
            <a:pPr algn="just">
              <a:lnSpc>
                <a:spcPts val="480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81304" y="230156"/>
            <a:ext cx="6378330" cy="124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96"/>
              </a:lnSpc>
              <a:spcBef>
                <a:spcPct val="0"/>
              </a:spcBef>
            </a:pPr>
            <a:r>
              <a:rPr lang="en-US" b="true" sz="7283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Methodology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9945762"/>
            <a:ext cx="18288000" cy="6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3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3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2696" y="817919"/>
            <a:ext cx="16942608" cy="9060299"/>
            <a:chOff x="0" y="0"/>
            <a:chExt cx="4462251" cy="2386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2251" cy="2386252"/>
            </a:xfrm>
            <a:custGeom>
              <a:avLst/>
              <a:gdLst/>
              <a:ahLst/>
              <a:cxnLst/>
              <a:rect r="r" b="b" t="t" l="l"/>
              <a:pathLst>
                <a:path h="2386252" w="4462251">
                  <a:moveTo>
                    <a:pt x="45695" y="0"/>
                  </a:moveTo>
                  <a:lnTo>
                    <a:pt x="4416556" y="0"/>
                  </a:lnTo>
                  <a:cubicBezTo>
                    <a:pt x="4441792" y="0"/>
                    <a:pt x="4462251" y="20458"/>
                    <a:pt x="4462251" y="45695"/>
                  </a:cubicBezTo>
                  <a:lnTo>
                    <a:pt x="4462251" y="2340557"/>
                  </a:lnTo>
                  <a:cubicBezTo>
                    <a:pt x="4462251" y="2365794"/>
                    <a:pt x="4441792" y="2386252"/>
                    <a:pt x="4416556" y="2386252"/>
                  </a:cubicBezTo>
                  <a:lnTo>
                    <a:pt x="45695" y="2386252"/>
                  </a:lnTo>
                  <a:cubicBezTo>
                    <a:pt x="33576" y="2386252"/>
                    <a:pt x="21953" y="2381438"/>
                    <a:pt x="13384" y="2372868"/>
                  </a:cubicBezTo>
                  <a:cubicBezTo>
                    <a:pt x="4814" y="2364299"/>
                    <a:pt x="0" y="2352676"/>
                    <a:pt x="0" y="2340557"/>
                  </a:cubicBezTo>
                  <a:lnTo>
                    <a:pt x="0" y="45695"/>
                  </a:lnTo>
                  <a:cubicBezTo>
                    <a:pt x="0" y="20458"/>
                    <a:pt x="20458" y="0"/>
                    <a:pt x="45695" y="0"/>
                  </a:cubicBezTo>
                  <a:close/>
                </a:path>
              </a:pathLst>
            </a:custGeom>
            <a:solidFill>
              <a:srgbClr val="F6E7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62251" cy="2424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95271" y="5760547"/>
            <a:ext cx="8427784" cy="6113974"/>
          </a:xfrm>
          <a:custGeom>
            <a:avLst/>
            <a:gdLst/>
            <a:ahLst/>
            <a:cxnLst/>
            <a:rect r="r" b="b" t="t" l="l"/>
            <a:pathLst>
              <a:path h="6113974" w="8427784">
                <a:moveTo>
                  <a:pt x="0" y="0"/>
                </a:moveTo>
                <a:lnTo>
                  <a:pt x="8427784" y="0"/>
                </a:lnTo>
                <a:lnTo>
                  <a:pt x="8427784" y="6113974"/>
                </a:lnTo>
                <a:lnTo>
                  <a:pt x="0" y="611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98803" y="1009650"/>
            <a:ext cx="1890395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NEXT PLANS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10035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59083" y="499050"/>
            <a:ext cx="11427484" cy="113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LIMITATIONS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8345" y="1583513"/>
            <a:ext cx="15062636" cy="79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5"/>
              </a:lnSpc>
            </a:pPr>
          </a:p>
          <a:p>
            <a:pPr algn="l" marL="1125236" indent="-562618" lvl="1">
              <a:lnSpc>
                <a:spcPts val="6775"/>
              </a:lnSpc>
              <a:buFont typeface="Arial"/>
              <a:buChar char="•"/>
            </a:pPr>
            <a:r>
              <a:rPr lang="en-US" sz="521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No u</a:t>
            </a:r>
            <a:r>
              <a:rPr lang="en-US" sz="521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ser Interface</a:t>
            </a:r>
          </a:p>
          <a:p>
            <a:pPr algn="l" marL="1125236" indent="-562618" lvl="1">
              <a:lnSpc>
                <a:spcPts val="6775"/>
              </a:lnSpc>
              <a:buFont typeface="Arial"/>
              <a:buChar char="•"/>
            </a:pPr>
            <a:r>
              <a:rPr lang="en-US" sz="521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Limited Input Validation</a:t>
            </a:r>
          </a:p>
          <a:p>
            <a:pPr algn="l" marL="1125236" indent="-562618" lvl="1">
              <a:lnSpc>
                <a:spcPts val="6775"/>
              </a:lnSpc>
              <a:buFont typeface="Arial"/>
              <a:buChar char="•"/>
            </a:pPr>
            <a:r>
              <a:rPr lang="en-US" sz="521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Basic AI Strategy</a:t>
            </a:r>
          </a:p>
          <a:p>
            <a:pPr algn="l" marL="1125236" indent="-562618" lvl="1">
              <a:lnSpc>
                <a:spcPts val="6775"/>
              </a:lnSpc>
              <a:buFont typeface="Arial"/>
              <a:buChar char="•"/>
            </a:pPr>
            <a:r>
              <a:rPr lang="en-US" sz="521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Static AI Opponent Count and Configuration</a:t>
            </a:r>
          </a:p>
          <a:p>
            <a:pPr algn="l" marL="1125236" indent="-562618" lvl="1">
              <a:lnSpc>
                <a:spcPts val="6775"/>
              </a:lnSpc>
              <a:buFont typeface="Arial"/>
              <a:buChar char="•"/>
            </a:pPr>
            <a:r>
              <a:rPr lang="en-US" sz="521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No Multiplayer or Online Capability</a:t>
            </a:r>
          </a:p>
          <a:p>
            <a:pPr algn="l">
              <a:lnSpc>
                <a:spcPts val="6775"/>
              </a:lnSpc>
            </a:pPr>
          </a:p>
          <a:p>
            <a:pPr algn="l">
              <a:lnSpc>
                <a:spcPts val="6775"/>
              </a:lnSpc>
            </a:pPr>
          </a:p>
          <a:p>
            <a:pPr algn="l">
              <a:lnSpc>
                <a:spcPts val="390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2428675" y="9945762"/>
            <a:ext cx="18288000" cy="6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4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3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2696" y="817919"/>
            <a:ext cx="16942608" cy="9060299"/>
            <a:chOff x="0" y="0"/>
            <a:chExt cx="4462251" cy="2386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2251" cy="2386252"/>
            </a:xfrm>
            <a:custGeom>
              <a:avLst/>
              <a:gdLst/>
              <a:ahLst/>
              <a:cxnLst/>
              <a:rect r="r" b="b" t="t" l="l"/>
              <a:pathLst>
                <a:path h="2386252" w="4462251">
                  <a:moveTo>
                    <a:pt x="45695" y="0"/>
                  </a:moveTo>
                  <a:lnTo>
                    <a:pt x="4416556" y="0"/>
                  </a:lnTo>
                  <a:cubicBezTo>
                    <a:pt x="4441792" y="0"/>
                    <a:pt x="4462251" y="20458"/>
                    <a:pt x="4462251" y="45695"/>
                  </a:cubicBezTo>
                  <a:lnTo>
                    <a:pt x="4462251" y="2340557"/>
                  </a:lnTo>
                  <a:cubicBezTo>
                    <a:pt x="4462251" y="2365794"/>
                    <a:pt x="4441792" y="2386252"/>
                    <a:pt x="4416556" y="2386252"/>
                  </a:cubicBezTo>
                  <a:lnTo>
                    <a:pt x="45695" y="2386252"/>
                  </a:lnTo>
                  <a:cubicBezTo>
                    <a:pt x="33576" y="2386252"/>
                    <a:pt x="21953" y="2381438"/>
                    <a:pt x="13384" y="2372868"/>
                  </a:cubicBezTo>
                  <a:cubicBezTo>
                    <a:pt x="4814" y="2364299"/>
                    <a:pt x="0" y="2352676"/>
                    <a:pt x="0" y="2340557"/>
                  </a:cubicBezTo>
                  <a:lnTo>
                    <a:pt x="0" y="45695"/>
                  </a:lnTo>
                  <a:cubicBezTo>
                    <a:pt x="0" y="20458"/>
                    <a:pt x="20458" y="0"/>
                    <a:pt x="45695" y="0"/>
                  </a:cubicBezTo>
                  <a:close/>
                </a:path>
              </a:pathLst>
            </a:custGeom>
            <a:solidFill>
              <a:srgbClr val="F6E7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62251" cy="2424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95271" y="5760547"/>
            <a:ext cx="8427784" cy="6113974"/>
          </a:xfrm>
          <a:custGeom>
            <a:avLst/>
            <a:gdLst/>
            <a:ahLst/>
            <a:cxnLst/>
            <a:rect r="r" b="b" t="t" l="l"/>
            <a:pathLst>
              <a:path h="6113974" w="8427784">
                <a:moveTo>
                  <a:pt x="0" y="0"/>
                </a:moveTo>
                <a:lnTo>
                  <a:pt x="8427784" y="0"/>
                </a:lnTo>
                <a:lnTo>
                  <a:pt x="8427784" y="6113974"/>
                </a:lnTo>
                <a:lnTo>
                  <a:pt x="0" y="611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98803" y="1009650"/>
            <a:ext cx="1890395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NEXT PLANS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10035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59083" y="499050"/>
            <a:ext cx="11427484" cy="113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FUTURE IMPROVEMENTS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5088" y="2018286"/>
            <a:ext cx="15169149" cy="705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5"/>
              </a:lnSpc>
            </a:pPr>
          </a:p>
          <a:p>
            <a:pPr algn="l" marL="1125236" indent="-562618" lvl="1">
              <a:lnSpc>
                <a:spcPts val="6775"/>
              </a:lnSpc>
              <a:buFont typeface="Arial"/>
              <a:buChar char="•"/>
            </a:pPr>
            <a:r>
              <a:rPr lang="en-US" sz="521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Expectiminimax Implementation Improvements</a:t>
            </a:r>
          </a:p>
          <a:p>
            <a:pPr algn="l" marL="1125236" indent="-562618" lvl="1">
              <a:lnSpc>
                <a:spcPts val="6775"/>
              </a:lnSpc>
              <a:buFont typeface="Arial"/>
              <a:buChar char="•"/>
            </a:pPr>
            <a:r>
              <a:rPr lang="en-US" sz="521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More dynamic Betting Logic</a:t>
            </a:r>
          </a:p>
          <a:p>
            <a:pPr algn="l" marL="1125236" indent="-562618" lvl="1">
              <a:lnSpc>
                <a:spcPts val="6775"/>
              </a:lnSpc>
              <a:buFont typeface="Arial"/>
              <a:buChar char="•"/>
            </a:pPr>
            <a:r>
              <a:rPr lang="en-US" sz="521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Hand Evaluation Optimization</a:t>
            </a:r>
          </a:p>
          <a:p>
            <a:pPr algn="l" marL="1125236" indent="-562618" lvl="1">
              <a:lnSpc>
                <a:spcPts val="6775"/>
              </a:lnSpc>
              <a:buFont typeface="Arial"/>
              <a:buChar char="•"/>
            </a:pPr>
            <a:r>
              <a:rPr lang="en-US" sz="521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Implementing User Interface</a:t>
            </a:r>
          </a:p>
          <a:p>
            <a:pPr algn="l" marL="1125236" indent="-562618" lvl="1">
              <a:lnSpc>
                <a:spcPts val="6775"/>
              </a:lnSpc>
              <a:buFont typeface="Arial"/>
              <a:buChar char="•"/>
            </a:pPr>
            <a:r>
              <a:rPr lang="en-US" sz="521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Chip Stack Management</a:t>
            </a:r>
          </a:p>
          <a:p>
            <a:pPr algn="l">
              <a:lnSpc>
                <a:spcPts val="390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2428675" y="9945762"/>
            <a:ext cx="18288000" cy="6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4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6055" y="3484970"/>
            <a:ext cx="1658530" cy="16585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97071" y="3884833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86055" y="5409491"/>
            <a:ext cx="1532621" cy="15326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30762" y="5660836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1642" y="608893"/>
            <a:ext cx="13223781" cy="1882779"/>
            <a:chOff x="0" y="0"/>
            <a:chExt cx="1537211" cy="218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638317" y="3936071"/>
            <a:ext cx="7132181" cy="68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Language 一 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38317" y="5797756"/>
            <a:ext cx="7132181" cy="67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34"/>
              </a:lnSpc>
              <a:spcBef>
                <a:spcPct val="0"/>
              </a:spcBef>
            </a:pPr>
            <a:r>
              <a:rPr lang="en-US" sz="4010" spc="393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IDE 一 Jupyter Notebook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22031" y="927110"/>
            <a:ext cx="7416941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TOOLS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53039" y="2886745"/>
            <a:ext cx="10312187" cy="703792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0" y="9945803"/>
            <a:ext cx="18288000" cy="6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8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99931" y="7208812"/>
            <a:ext cx="1104870" cy="1365569"/>
          </a:xfrm>
          <a:custGeom>
            <a:avLst/>
            <a:gdLst/>
            <a:ahLst/>
            <a:cxnLst/>
            <a:rect r="r" b="b" t="t" l="l"/>
            <a:pathLst>
              <a:path h="1365569" w="1104870">
                <a:moveTo>
                  <a:pt x="0" y="0"/>
                </a:moveTo>
                <a:lnTo>
                  <a:pt x="1104870" y="0"/>
                </a:lnTo>
                <a:lnTo>
                  <a:pt x="1104870" y="1365569"/>
                </a:lnTo>
                <a:lnTo>
                  <a:pt x="0" y="1365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38317" y="7513552"/>
            <a:ext cx="8150432" cy="67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34"/>
              </a:lnSpc>
              <a:spcBef>
                <a:spcPct val="0"/>
              </a:spcBef>
            </a:pPr>
            <a:r>
              <a:rPr lang="en-US" sz="4010" spc="393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AI model 一 Expectiminimax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82893"/>
            <a:ext cx="17259300" cy="2258023"/>
            <a:chOff x="0" y="0"/>
            <a:chExt cx="1672908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2908" cy="218865"/>
            </a:xfrm>
            <a:custGeom>
              <a:avLst/>
              <a:gdLst/>
              <a:ahLst/>
              <a:cxnLst/>
              <a:rect r="r" b="b" t="t" l="l"/>
              <a:pathLst>
                <a:path h="218865" w="1672908">
                  <a:moveTo>
                    <a:pt x="1469708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672908" y="218865"/>
                  </a:lnTo>
                  <a:lnTo>
                    <a:pt x="1469708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469708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255266"/>
            <a:ext cx="736150" cy="721949"/>
            <a:chOff x="0" y="0"/>
            <a:chExt cx="193883" cy="1901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90143"/>
            </a:xfrm>
            <a:custGeom>
              <a:avLst/>
              <a:gdLst/>
              <a:ahLst/>
              <a:cxnLst/>
              <a:rect r="r" b="b" t="t" l="l"/>
              <a:pathLst>
                <a:path h="190143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106009"/>
                  </a:lnTo>
                  <a:cubicBezTo>
                    <a:pt x="193883" y="152475"/>
                    <a:pt x="156215" y="190143"/>
                    <a:pt x="109749" y="190143"/>
                  </a:cubicBezTo>
                  <a:lnTo>
                    <a:pt x="84134" y="190143"/>
                  </a:lnTo>
                  <a:cubicBezTo>
                    <a:pt x="37668" y="190143"/>
                    <a:pt x="0" y="152475"/>
                    <a:pt x="0" y="106009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93883" cy="24729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973409" y="2725026"/>
            <a:ext cx="3314591" cy="3314591"/>
            <a:chOff x="0" y="0"/>
            <a:chExt cx="4872604" cy="4872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381015" y="2725026"/>
            <a:ext cx="3314591" cy="3326378"/>
            <a:chOff x="0" y="0"/>
            <a:chExt cx="4872604" cy="4889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948515" y="5318784"/>
            <a:ext cx="3314591" cy="3315573"/>
            <a:chOff x="0" y="0"/>
            <a:chExt cx="4872604" cy="48740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278104" y="3599000"/>
            <a:ext cx="1520413" cy="152041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869467" y="6226002"/>
            <a:ext cx="1522475" cy="152247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847383" y="3599000"/>
            <a:ext cx="1566642" cy="156664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535184" y="3878949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79249" y="3887462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1" y="0"/>
                </a:lnTo>
                <a:lnTo>
                  <a:pt x="902911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689046" y="29071"/>
            <a:ext cx="5689104" cy="275488"/>
            <a:chOff x="0" y="0"/>
            <a:chExt cx="4519796" cy="2188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68467" y="5504053"/>
            <a:ext cx="736150" cy="721949"/>
            <a:chOff x="0" y="0"/>
            <a:chExt cx="193883" cy="19014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3883" cy="190143"/>
            </a:xfrm>
            <a:custGeom>
              <a:avLst/>
              <a:gdLst/>
              <a:ahLst/>
              <a:cxnLst/>
              <a:rect r="r" b="b" t="t" l="l"/>
              <a:pathLst>
                <a:path h="190143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106009"/>
                  </a:lnTo>
                  <a:cubicBezTo>
                    <a:pt x="193883" y="152475"/>
                    <a:pt x="156215" y="190143"/>
                    <a:pt x="109749" y="190143"/>
                  </a:cubicBezTo>
                  <a:lnTo>
                    <a:pt x="84134" y="190143"/>
                  </a:lnTo>
                  <a:cubicBezTo>
                    <a:pt x="37668" y="190143"/>
                    <a:pt x="0" y="152475"/>
                    <a:pt x="0" y="106009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93883" cy="24729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02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8120342"/>
            <a:ext cx="736150" cy="721949"/>
            <a:chOff x="0" y="0"/>
            <a:chExt cx="193883" cy="19014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3883" cy="190143"/>
            </a:xfrm>
            <a:custGeom>
              <a:avLst/>
              <a:gdLst/>
              <a:ahLst/>
              <a:cxnLst/>
              <a:rect r="r" b="b" t="t" l="l"/>
              <a:pathLst>
                <a:path h="190143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106009"/>
                  </a:lnTo>
                  <a:cubicBezTo>
                    <a:pt x="193883" y="152475"/>
                    <a:pt x="156215" y="190143"/>
                    <a:pt x="109749" y="190143"/>
                  </a:cubicBezTo>
                  <a:lnTo>
                    <a:pt x="84134" y="190143"/>
                  </a:lnTo>
                  <a:cubicBezTo>
                    <a:pt x="37668" y="190143"/>
                    <a:pt x="0" y="152475"/>
                    <a:pt x="0" y="106009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93883" cy="24729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03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8" id="38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6179249" y="6514291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1" y="0"/>
                </a:lnTo>
                <a:lnTo>
                  <a:pt x="902911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378150" y="2725026"/>
            <a:ext cx="9884957" cy="7123762"/>
          </a:xfrm>
          <a:custGeom>
            <a:avLst/>
            <a:gdLst/>
            <a:ahLst/>
            <a:cxnLst/>
            <a:rect r="r" b="b" t="t" l="l"/>
            <a:pathLst>
              <a:path h="7123762" w="9884957">
                <a:moveTo>
                  <a:pt x="0" y="0"/>
                </a:moveTo>
                <a:lnTo>
                  <a:pt x="9884956" y="0"/>
                </a:lnTo>
                <a:lnTo>
                  <a:pt x="9884956" y="7123762"/>
                </a:lnTo>
                <a:lnTo>
                  <a:pt x="0" y="7123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01" r="-61427" b="-5247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129756" y="5446903"/>
            <a:ext cx="6125729" cy="219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10101"/>
                </a:solidFill>
                <a:latin typeface="Roca One Light"/>
                <a:ea typeface="Roca One Light"/>
                <a:cs typeface="Roca One Light"/>
                <a:sym typeface="Roca One Light"/>
              </a:rPr>
              <a:t>Comparison of Expectiminimax vs Simpler Strategies</a:t>
            </a:r>
          </a:p>
          <a:p>
            <a:pPr algn="l">
              <a:lnSpc>
                <a:spcPts val="4415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436542" y="1317879"/>
            <a:ext cx="9308329" cy="81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GAME-PLAY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29756" y="8091767"/>
            <a:ext cx="5452239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>
                <a:solidFill>
                  <a:srgbClr val="010101"/>
                </a:solidFill>
                <a:latin typeface="Roca One Light"/>
                <a:ea typeface="Roca One Light"/>
                <a:cs typeface="Roca One Light"/>
                <a:sym typeface="Roca One Light"/>
              </a:rPr>
              <a:t>In</a:t>
            </a:r>
            <a:r>
              <a:rPr lang="en-US" sz="3199">
                <a:solidFill>
                  <a:srgbClr val="010101"/>
                </a:solidFill>
                <a:latin typeface="Roca One Light"/>
                <a:ea typeface="Roca One Light"/>
                <a:cs typeface="Roca One Light"/>
                <a:sym typeface="Roca One Light"/>
              </a:rPr>
              <a:t>teractive poker simulation for research &amp; learning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29756" y="3198116"/>
            <a:ext cx="6125729" cy="164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10101"/>
                </a:solidFill>
                <a:latin typeface="Roca One Light"/>
                <a:ea typeface="Roca One Light"/>
                <a:cs typeface="Roca One Light"/>
                <a:sym typeface="Roca One Light"/>
              </a:rPr>
              <a:t>AI plays optimally in uncertain scenarios</a:t>
            </a:r>
          </a:p>
          <a:p>
            <a:pPr algn="l">
              <a:lnSpc>
                <a:spcPts val="4415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3624180" y="9867900"/>
            <a:ext cx="11174016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©️ Group 07 一 Md. Rakibul Islam Rakib | Md. Saifuzzaman Naim | Shahriar Ahmad | Md.  Zubayer Ahmed.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50180" cy="10215679"/>
          </a:xfrm>
          <a:custGeom>
            <a:avLst/>
            <a:gdLst/>
            <a:ahLst/>
            <a:cxnLst/>
            <a:rect r="r" b="b" t="t" l="l"/>
            <a:pathLst>
              <a:path h="10215679" w="18250180">
                <a:moveTo>
                  <a:pt x="0" y="0"/>
                </a:moveTo>
                <a:lnTo>
                  <a:pt x="18250180" y="0"/>
                </a:lnTo>
                <a:lnTo>
                  <a:pt x="18250180" y="10215679"/>
                </a:lnTo>
                <a:lnTo>
                  <a:pt x="0" y="10215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196" r="0" b="-1319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2132226" cy="1174653"/>
            <a:chOff x="0" y="0"/>
            <a:chExt cx="1276035" cy="1235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6035" cy="123547"/>
            </a:xfrm>
            <a:custGeom>
              <a:avLst/>
              <a:gdLst/>
              <a:ahLst/>
              <a:cxnLst/>
              <a:rect r="r" b="b" t="t" l="l"/>
              <a:pathLst>
                <a:path h="123547" w="1276035">
                  <a:moveTo>
                    <a:pt x="1072835" y="0"/>
                  </a:moveTo>
                  <a:lnTo>
                    <a:pt x="0" y="0"/>
                  </a:lnTo>
                  <a:lnTo>
                    <a:pt x="203200" y="123547"/>
                  </a:lnTo>
                  <a:lnTo>
                    <a:pt x="1276035" y="123547"/>
                  </a:lnTo>
                  <a:lnTo>
                    <a:pt x="1072835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19050"/>
              <a:ext cx="1072835" cy="142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37614" y="-171450"/>
            <a:ext cx="11283197" cy="164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16"/>
              </a:lnSpc>
            </a:pPr>
            <a:r>
              <a:rPr lang="en-US" sz="9649" spc="77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CONCLUSION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6274964"/>
            <a:ext cx="18288000" cy="3395691"/>
            <a:chOff x="0" y="0"/>
            <a:chExt cx="4816593" cy="8943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894338"/>
            </a:xfrm>
            <a:custGeom>
              <a:avLst/>
              <a:gdLst/>
              <a:ahLst/>
              <a:cxnLst/>
              <a:rect r="r" b="b" t="t" l="l"/>
              <a:pathLst>
                <a:path h="894338" w="4816592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852005"/>
                  </a:lnTo>
                  <a:cubicBezTo>
                    <a:pt x="4816592" y="863233"/>
                    <a:pt x="4812132" y="874000"/>
                    <a:pt x="4804193" y="881939"/>
                  </a:cubicBezTo>
                  <a:cubicBezTo>
                    <a:pt x="4796254" y="889878"/>
                    <a:pt x="4785487" y="894338"/>
                    <a:pt x="4774259" y="894338"/>
                  </a:cubicBezTo>
                  <a:lnTo>
                    <a:pt x="42333" y="894338"/>
                  </a:lnTo>
                  <a:cubicBezTo>
                    <a:pt x="31106" y="894338"/>
                    <a:pt x="20338" y="889878"/>
                    <a:pt x="12399" y="881939"/>
                  </a:cubicBezTo>
                  <a:cubicBezTo>
                    <a:pt x="4460" y="874000"/>
                    <a:pt x="0" y="863233"/>
                    <a:pt x="0" y="852005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6E7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93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25645" y="6279755"/>
            <a:ext cx="15180507" cy="339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The project’s initial development is done.  It’s designed for text-based interaction and allows the player to experience poker against AI opponents who make realistic decisions based on the current game state.</a:t>
            </a:r>
          </a:p>
          <a:p>
            <a:pPr algn="ctr">
              <a:lnSpc>
                <a:spcPts val="3899"/>
              </a:lnSpc>
            </a:pPr>
          </a:p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The foundational components are established, and future efforts will focus on improving the game logic, developing the Expectiminimax algorithm further as well as implementing a proper GUI interface.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9885165"/>
            <a:ext cx="18288000" cy="63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4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8290" y="216389"/>
            <a:ext cx="2441370" cy="1624621"/>
          </a:xfrm>
          <a:custGeom>
            <a:avLst/>
            <a:gdLst/>
            <a:ahLst/>
            <a:cxnLst/>
            <a:rect r="r" b="b" t="t" l="l"/>
            <a:pathLst>
              <a:path h="1624621" w="2441370">
                <a:moveTo>
                  <a:pt x="0" y="0"/>
                </a:moveTo>
                <a:lnTo>
                  <a:pt x="2441370" y="0"/>
                </a:lnTo>
                <a:lnTo>
                  <a:pt x="2441370" y="1624622"/>
                </a:lnTo>
                <a:lnTo>
                  <a:pt x="0" y="162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1729" y="1690418"/>
            <a:ext cx="5679994" cy="1703998"/>
          </a:xfrm>
          <a:custGeom>
            <a:avLst/>
            <a:gdLst/>
            <a:ahLst/>
            <a:cxnLst/>
            <a:rect r="r" b="b" t="t" l="l"/>
            <a:pathLst>
              <a:path h="1703998" w="5679994">
                <a:moveTo>
                  <a:pt x="0" y="0"/>
                </a:moveTo>
                <a:lnTo>
                  <a:pt x="5679994" y="0"/>
                </a:lnTo>
                <a:lnTo>
                  <a:pt x="5679994" y="1703998"/>
                </a:lnTo>
                <a:lnTo>
                  <a:pt x="0" y="170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94418" y="3460212"/>
            <a:ext cx="7534617" cy="5765222"/>
          </a:xfrm>
          <a:custGeom>
            <a:avLst/>
            <a:gdLst/>
            <a:ahLst/>
            <a:cxnLst/>
            <a:rect r="r" b="b" t="t" l="l"/>
            <a:pathLst>
              <a:path h="5765222" w="7534617">
                <a:moveTo>
                  <a:pt x="0" y="0"/>
                </a:moveTo>
                <a:lnTo>
                  <a:pt x="7534616" y="0"/>
                </a:lnTo>
                <a:lnTo>
                  <a:pt x="7534616" y="5765222"/>
                </a:lnTo>
                <a:lnTo>
                  <a:pt x="0" y="5765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" t="0" r="-328" b="-436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381" y="667399"/>
            <a:ext cx="9144000" cy="1199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9"/>
              </a:lnSpc>
            </a:pPr>
            <a:r>
              <a:rPr lang="en-US" b="true" sz="9342">
                <a:solidFill>
                  <a:srgbClr val="303030"/>
                </a:solidFill>
                <a:latin typeface="Roca One Heavy"/>
                <a:ea typeface="Roca One Heavy"/>
                <a:cs typeface="Roca One Heavy"/>
                <a:sym typeface="Roca One Heavy"/>
              </a:rPr>
              <a:t>POKER GAME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8176" y="2238043"/>
            <a:ext cx="6751806" cy="170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5"/>
              </a:lnSpc>
            </a:pPr>
            <a:r>
              <a:rPr lang="en-US" b="true" sz="3530" spc="3">
                <a:solidFill>
                  <a:srgbClr val="1C191A"/>
                </a:solidFill>
                <a:latin typeface="Roca One Bold"/>
                <a:ea typeface="Roca One Bold"/>
                <a:cs typeface="Roca One Bold"/>
                <a:sym typeface="Roca One Bold"/>
              </a:rPr>
              <a:t>What is it?</a:t>
            </a:r>
          </a:p>
          <a:p>
            <a:pPr algn="l">
              <a:lnSpc>
                <a:spcPts val="4245"/>
              </a:lnSpc>
            </a:pPr>
            <a:r>
              <a:rPr lang="en-US" sz="2830" spc="2">
                <a:solidFill>
                  <a:srgbClr val="1C191A"/>
                </a:solidFill>
                <a:latin typeface="Roca One"/>
                <a:ea typeface="Roca One"/>
                <a:cs typeface="Roca One"/>
                <a:sym typeface="Roca One"/>
              </a:rPr>
              <a:t>A card game p</a:t>
            </a:r>
            <a:r>
              <a:rPr lang="en-US" sz="2830" spc="2">
                <a:solidFill>
                  <a:srgbClr val="1C191A"/>
                </a:solidFill>
                <a:latin typeface="Roca One"/>
                <a:ea typeface="Roca One"/>
                <a:cs typeface="Roca One"/>
                <a:sym typeface="Roca One"/>
              </a:rPr>
              <a:t>layed with a standard 52-card deck.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36326"/>
            <a:ext cx="7461363" cy="2713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b="true" sz="3407" spc="3">
                <a:solidFill>
                  <a:srgbClr val="1C191A"/>
                </a:solidFill>
                <a:latin typeface="Roca One Bold"/>
                <a:ea typeface="Roca One Bold"/>
                <a:cs typeface="Roca One Bold"/>
                <a:sym typeface="Roca One Bold"/>
              </a:rPr>
              <a:t> How to play?</a:t>
            </a:r>
          </a:p>
          <a:p>
            <a:pPr algn="l">
              <a:lnSpc>
                <a:spcPts val="4132"/>
              </a:lnSpc>
            </a:pPr>
            <a:r>
              <a:rPr lang="en-US" sz="2755" spc="2" b="true">
                <a:solidFill>
                  <a:srgbClr val="1C191A"/>
                </a:solidFill>
                <a:latin typeface="Roca One Bold"/>
                <a:ea typeface="Roca One Bold"/>
                <a:cs typeface="Roca One Bold"/>
                <a:sym typeface="Roca One Bold"/>
              </a:rPr>
              <a:t>   </a:t>
            </a:r>
            <a:r>
              <a:rPr lang="en-US" sz="2755" spc="2">
                <a:solidFill>
                  <a:srgbClr val="1C191A"/>
                </a:solidFill>
                <a:latin typeface="Roca One"/>
                <a:ea typeface="Roca One"/>
                <a:cs typeface="Roca One"/>
                <a:sym typeface="Roca One"/>
              </a:rPr>
              <a:t>Make the best five-card hand using : </a:t>
            </a:r>
          </a:p>
          <a:p>
            <a:pPr algn="l" marL="594856" indent="-297428" lvl="1">
              <a:lnSpc>
                <a:spcPts val="4132"/>
              </a:lnSpc>
              <a:buFont typeface="Arial"/>
              <a:buChar char="•"/>
            </a:pPr>
            <a:r>
              <a:rPr lang="en-US" sz="2755" spc="2">
                <a:solidFill>
                  <a:srgbClr val="1C191A"/>
                </a:solidFill>
                <a:latin typeface="Roca One"/>
                <a:ea typeface="Roca One"/>
                <a:cs typeface="Roca One"/>
                <a:sym typeface="Roca One"/>
              </a:rPr>
              <a:t>2 private cards (dealt to each player) </a:t>
            </a:r>
          </a:p>
          <a:p>
            <a:pPr algn="l" marL="594856" indent="-297428" lvl="1">
              <a:lnSpc>
                <a:spcPts val="4132"/>
              </a:lnSpc>
              <a:buFont typeface="Arial"/>
              <a:buChar char="•"/>
            </a:pPr>
            <a:r>
              <a:rPr lang="en-US" sz="2755" spc="2">
                <a:solidFill>
                  <a:srgbClr val="1C191A"/>
                </a:solidFill>
                <a:latin typeface="Roca One"/>
                <a:ea typeface="Roca One"/>
                <a:cs typeface="Roca One"/>
                <a:sym typeface="Roca One"/>
              </a:rPr>
              <a:t>5 community cards (shared and dealt).</a:t>
            </a:r>
          </a:p>
          <a:p>
            <a:pPr algn="l">
              <a:lnSpc>
                <a:spcPts val="413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0174" y="7517269"/>
            <a:ext cx="7107810" cy="170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3500" spc="3">
                <a:solidFill>
                  <a:srgbClr val="1C191A"/>
                </a:solidFill>
                <a:latin typeface="Roca One Bold"/>
                <a:ea typeface="Roca One Bold"/>
                <a:cs typeface="Roca One Bold"/>
                <a:sym typeface="Roca One Bold"/>
              </a:rPr>
              <a:t> Why Texas Hold’em?</a:t>
            </a:r>
          </a:p>
          <a:p>
            <a:pPr algn="l">
              <a:lnSpc>
                <a:spcPts val="4245"/>
              </a:lnSpc>
            </a:pPr>
            <a:r>
              <a:rPr lang="en-US" sz="2830" spc="2">
                <a:solidFill>
                  <a:srgbClr val="1C191A"/>
                </a:solidFill>
                <a:latin typeface="Roca One"/>
                <a:ea typeface="Roca One"/>
                <a:cs typeface="Roca One"/>
                <a:sym typeface="Roca One"/>
              </a:rPr>
              <a:t>Hold’em has evolved as the most popular poker game worldwide.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885165"/>
            <a:ext cx="18288000" cy="6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6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285354">
            <a:off x="-1711402" y="-610427"/>
            <a:ext cx="11800327" cy="8560601"/>
          </a:xfrm>
          <a:custGeom>
            <a:avLst/>
            <a:gdLst/>
            <a:ahLst/>
            <a:cxnLst/>
            <a:rect r="r" b="b" t="t" l="l"/>
            <a:pathLst>
              <a:path h="8560601" w="11800327">
                <a:moveTo>
                  <a:pt x="0" y="0"/>
                </a:moveTo>
                <a:lnTo>
                  <a:pt x="11800327" y="0"/>
                </a:lnTo>
                <a:lnTo>
                  <a:pt x="11800327" y="8560600"/>
                </a:lnTo>
                <a:lnTo>
                  <a:pt x="0" y="856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28626" y="3212956"/>
            <a:ext cx="634759" cy="722277"/>
            <a:chOff x="0" y="0"/>
            <a:chExt cx="167104" cy="1901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103" cy="190143"/>
            </a:xfrm>
            <a:custGeom>
              <a:avLst/>
              <a:gdLst/>
              <a:ahLst/>
              <a:cxnLst/>
              <a:rect r="r" b="b" t="t" l="l"/>
              <a:pathLst>
                <a:path h="190143" w="167103">
                  <a:moveTo>
                    <a:pt x="83552" y="0"/>
                  </a:moveTo>
                  <a:lnTo>
                    <a:pt x="83552" y="0"/>
                  </a:lnTo>
                  <a:cubicBezTo>
                    <a:pt x="129696" y="0"/>
                    <a:pt x="167103" y="37407"/>
                    <a:pt x="167103" y="83552"/>
                  </a:cubicBezTo>
                  <a:lnTo>
                    <a:pt x="167103" y="106591"/>
                  </a:lnTo>
                  <a:cubicBezTo>
                    <a:pt x="167103" y="152735"/>
                    <a:pt x="129696" y="190143"/>
                    <a:pt x="83552" y="190143"/>
                  </a:cubicBezTo>
                  <a:lnTo>
                    <a:pt x="83552" y="190143"/>
                  </a:lnTo>
                  <a:cubicBezTo>
                    <a:pt x="37407" y="190143"/>
                    <a:pt x="0" y="152735"/>
                    <a:pt x="0" y="106591"/>
                  </a:cubicBezTo>
                  <a:lnTo>
                    <a:pt x="0" y="83552"/>
                  </a:lnTo>
                  <a:cubicBezTo>
                    <a:pt x="0" y="37407"/>
                    <a:pt x="37407" y="0"/>
                    <a:pt x="8355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7104" cy="24729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28626" y="4840108"/>
            <a:ext cx="634759" cy="722277"/>
            <a:chOff x="0" y="0"/>
            <a:chExt cx="167104" cy="1901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7103" cy="190143"/>
            </a:xfrm>
            <a:custGeom>
              <a:avLst/>
              <a:gdLst/>
              <a:ahLst/>
              <a:cxnLst/>
              <a:rect r="r" b="b" t="t" l="l"/>
              <a:pathLst>
                <a:path h="190143" w="167103">
                  <a:moveTo>
                    <a:pt x="83552" y="0"/>
                  </a:moveTo>
                  <a:lnTo>
                    <a:pt x="83552" y="0"/>
                  </a:lnTo>
                  <a:cubicBezTo>
                    <a:pt x="129696" y="0"/>
                    <a:pt x="167103" y="37407"/>
                    <a:pt x="167103" y="83552"/>
                  </a:cubicBezTo>
                  <a:lnTo>
                    <a:pt x="167103" y="106591"/>
                  </a:lnTo>
                  <a:cubicBezTo>
                    <a:pt x="167103" y="152735"/>
                    <a:pt x="129696" y="190143"/>
                    <a:pt x="83552" y="190143"/>
                  </a:cubicBezTo>
                  <a:lnTo>
                    <a:pt x="83552" y="190143"/>
                  </a:lnTo>
                  <a:cubicBezTo>
                    <a:pt x="37407" y="190143"/>
                    <a:pt x="0" y="152735"/>
                    <a:pt x="0" y="106591"/>
                  </a:cubicBezTo>
                  <a:lnTo>
                    <a:pt x="0" y="83552"/>
                  </a:lnTo>
                  <a:cubicBezTo>
                    <a:pt x="0" y="37407"/>
                    <a:pt x="37407" y="0"/>
                    <a:pt x="8355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7104" cy="24729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28626" y="6467259"/>
            <a:ext cx="634759" cy="722277"/>
            <a:chOff x="0" y="0"/>
            <a:chExt cx="167104" cy="1901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7103" cy="190143"/>
            </a:xfrm>
            <a:custGeom>
              <a:avLst/>
              <a:gdLst/>
              <a:ahLst/>
              <a:cxnLst/>
              <a:rect r="r" b="b" t="t" l="l"/>
              <a:pathLst>
                <a:path h="190143" w="167103">
                  <a:moveTo>
                    <a:pt x="83552" y="0"/>
                  </a:moveTo>
                  <a:lnTo>
                    <a:pt x="83552" y="0"/>
                  </a:lnTo>
                  <a:cubicBezTo>
                    <a:pt x="129696" y="0"/>
                    <a:pt x="167103" y="37407"/>
                    <a:pt x="167103" y="83552"/>
                  </a:cubicBezTo>
                  <a:lnTo>
                    <a:pt x="167103" y="106591"/>
                  </a:lnTo>
                  <a:cubicBezTo>
                    <a:pt x="167103" y="152735"/>
                    <a:pt x="129696" y="190143"/>
                    <a:pt x="83552" y="190143"/>
                  </a:cubicBezTo>
                  <a:lnTo>
                    <a:pt x="83552" y="190143"/>
                  </a:lnTo>
                  <a:cubicBezTo>
                    <a:pt x="37407" y="190143"/>
                    <a:pt x="0" y="152735"/>
                    <a:pt x="0" y="106591"/>
                  </a:cubicBezTo>
                  <a:lnTo>
                    <a:pt x="0" y="83552"/>
                  </a:lnTo>
                  <a:cubicBezTo>
                    <a:pt x="0" y="37407"/>
                    <a:pt x="37407" y="0"/>
                    <a:pt x="8355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7104" cy="24729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03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489466" y="6438684"/>
            <a:ext cx="8539506" cy="103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sz="3201">
                <a:solidFill>
                  <a:srgbClr val="010101"/>
                </a:solidFill>
                <a:latin typeface="Roca One Light"/>
                <a:ea typeface="Roca One Light"/>
                <a:cs typeface="Roca One Light"/>
                <a:sym typeface="Roca One Light"/>
              </a:rPr>
              <a:t>To e</a:t>
            </a:r>
            <a:r>
              <a:rPr lang="en-US" sz="3201">
                <a:solidFill>
                  <a:srgbClr val="010101"/>
                </a:solidFill>
                <a:latin typeface="Roca One Light"/>
                <a:ea typeface="Roca One Light"/>
                <a:cs typeface="Roca One Light"/>
                <a:sym typeface="Roca One Light"/>
              </a:rPr>
              <a:t>valuate the performance of the Expectiminimax algorithm efficiently.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610695" y="8098287"/>
            <a:ext cx="634759" cy="722277"/>
            <a:chOff x="0" y="0"/>
            <a:chExt cx="167104" cy="1901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7103" cy="190143"/>
            </a:xfrm>
            <a:custGeom>
              <a:avLst/>
              <a:gdLst/>
              <a:ahLst/>
              <a:cxnLst/>
              <a:rect r="r" b="b" t="t" l="l"/>
              <a:pathLst>
                <a:path h="190143" w="167103">
                  <a:moveTo>
                    <a:pt x="83552" y="0"/>
                  </a:moveTo>
                  <a:lnTo>
                    <a:pt x="83552" y="0"/>
                  </a:lnTo>
                  <a:cubicBezTo>
                    <a:pt x="129696" y="0"/>
                    <a:pt x="167103" y="37407"/>
                    <a:pt x="167103" y="83552"/>
                  </a:cubicBezTo>
                  <a:lnTo>
                    <a:pt x="167103" y="106591"/>
                  </a:lnTo>
                  <a:cubicBezTo>
                    <a:pt x="167103" y="152735"/>
                    <a:pt x="129696" y="190143"/>
                    <a:pt x="83552" y="190143"/>
                  </a:cubicBezTo>
                  <a:lnTo>
                    <a:pt x="83552" y="190143"/>
                  </a:lnTo>
                  <a:cubicBezTo>
                    <a:pt x="37407" y="190143"/>
                    <a:pt x="0" y="152735"/>
                    <a:pt x="0" y="106591"/>
                  </a:cubicBezTo>
                  <a:lnTo>
                    <a:pt x="0" y="83552"/>
                  </a:lnTo>
                  <a:cubicBezTo>
                    <a:pt x="0" y="37407"/>
                    <a:pt x="37407" y="0"/>
                    <a:pt x="8355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67104" cy="24729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04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489466" y="8189123"/>
            <a:ext cx="6287808" cy="51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sz="3201">
                <a:solidFill>
                  <a:srgbClr val="010101"/>
                </a:solidFill>
                <a:latin typeface="Roca One Light"/>
                <a:ea typeface="Roca One Light"/>
                <a:cs typeface="Roca One Light"/>
                <a:sym typeface="Roca One Light"/>
              </a:rPr>
              <a:t>Simulate the game with a UI.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67712" y="3277166"/>
            <a:ext cx="6273019" cy="536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7"/>
              </a:lnSpc>
              <a:spcBef>
                <a:spcPct val="0"/>
              </a:spcBef>
            </a:pPr>
            <a:r>
              <a:rPr lang="en-US" sz="3201" spc="313">
                <a:solidFill>
                  <a:srgbClr val="010101"/>
                </a:solidFill>
                <a:latin typeface="Roca One Light"/>
                <a:ea typeface="Roca One Light"/>
                <a:cs typeface="Roca One Light"/>
                <a:sym typeface="Roca One Light"/>
              </a:rPr>
              <a:t>To design the environment.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628626" y="0"/>
            <a:ext cx="19354610" cy="2195512"/>
            <a:chOff x="0" y="0"/>
            <a:chExt cx="1876002" cy="2128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76002" cy="212806"/>
            </a:xfrm>
            <a:custGeom>
              <a:avLst/>
              <a:gdLst/>
              <a:ahLst/>
              <a:cxnLst/>
              <a:rect r="r" b="b" t="t" l="l"/>
              <a:pathLst>
                <a:path h="212806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2806"/>
                  </a:lnTo>
                  <a:lnTo>
                    <a:pt x="1876002" y="212806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19050"/>
              <a:ext cx="1672802" cy="231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263385" y="608036"/>
            <a:ext cx="9308329" cy="75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34"/>
              </a:lnSpc>
              <a:spcBef>
                <a:spcPct val="0"/>
              </a:spcBef>
            </a:pPr>
            <a:r>
              <a:rPr lang="en-US" sz="4445" spc="3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4445" spc="35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GOALS AND OBJECTIVES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89466" y="4930944"/>
            <a:ext cx="8765587" cy="51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sz="3201">
                <a:solidFill>
                  <a:srgbClr val="010101"/>
                </a:solidFill>
                <a:latin typeface="Roca One Light"/>
                <a:ea typeface="Roca One Light"/>
                <a:cs typeface="Roca One Light"/>
                <a:sym typeface="Roca One Light"/>
              </a:rPr>
              <a:t>To develop poker game with Expectiminimax.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9885165"/>
            <a:ext cx="18288000" cy="6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4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8676" y="5966557"/>
            <a:ext cx="1384560" cy="138456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82706" y="6229435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08676" y="7484467"/>
            <a:ext cx="1458591" cy="145859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75997" y="7698797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310526"/>
            <a:ext cx="11951365" cy="1746922"/>
            <a:chOff x="0" y="0"/>
            <a:chExt cx="1158421" cy="1693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8421" cy="169325"/>
            </a:xfrm>
            <a:custGeom>
              <a:avLst/>
              <a:gdLst/>
              <a:ahLst/>
              <a:cxnLst/>
              <a:rect r="r" b="b" t="t" l="l"/>
              <a:pathLst>
                <a:path h="169325" w="1158421">
                  <a:moveTo>
                    <a:pt x="955221" y="0"/>
                  </a:moveTo>
                  <a:lnTo>
                    <a:pt x="0" y="0"/>
                  </a:lnTo>
                  <a:lnTo>
                    <a:pt x="203200" y="169325"/>
                  </a:lnTo>
                  <a:lnTo>
                    <a:pt x="1158421" y="169325"/>
                  </a:lnTo>
                  <a:lnTo>
                    <a:pt x="95522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955221" cy="188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111677" y="754260"/>
            <a:ext cx="7176323" cy="8778481"/>
          </a:xfrm>
          <a:custGeom>
            <a:avLst/>
            <a:gdLst/>
            <a:ahLst/>
            <a:cxnLst/>
            <a:rect r="r" b="b" t="t" l="l"/>
            <a:pathLst>
              <a:path h="8778481" w="7176323">
                <a:moveTo>
                  <a:pt x="0" y="0"/>
                </a:moveTo>
                <a:lnTo>
                  <a:pt x="7176323" y="0"/>
                </a:lnTo>
                <a:lnTo>
                  <a:pt x="7176323" y="8778480"/>
                </a:lnTo>
                <a:lnTo>
                  <a:pt x="0" y="8778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" t="0" r="-10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74620" y="3259284"/>
            <a:ext cx="7132181" cy="68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Raise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74620" y="4765455"/>
            <a:ext cx="7132181" cy="67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34"/>
              </a:lnSpc>
              <a:spcBef>
                <a:spcPct val="0"/>
              </a:spcBef>
            </a:pPr>
            <a:r>
              <a:rPr lang="en-US" sz="4010" spc="393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Call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7704" y="458128"/>
            <a:ext cx="8515006" cy="137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3"/>
              </a:lnSpc>
            </a:pPr>
            <a:r>
              <a:rPr lang="en-US" sz="3995" spc="31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GAME ENVIRONMENT </a:t>
            </a:r>
          </a:p>
          <a:p>
            <a:pPr algn="ctr" marL="0" indent="0" lvl="0">
              <a:lnSpc>
                <a:spcPts val="5513"/>
              </a:lnSpc>
              <a:spcBef>
                <a:spcPct val="0"/>
              </a:spcBef>
            </a:pPr>
            <a:r>
              <a:rPr lang="en-US" sz="3995" spc="31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(BASIC MOVES 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2706" y="2944723"/>
            <a:ext cx="1384560" cy="1385448"/>
            <a:chOff x="0" y="0"/>
            <a:chExt cx="3367440" cy="336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059216" y="3161044"/>
            <a:ext cx="831541" cy="952807"/>
          </a:xfrm>
          <a:custGeom>
            <a:avLst/>
            <a:gdLst/>
            <a:ahLst/>
            <a:cxnLst/>
            <a:rect r="r" b="b" t="t" l="l"/>
            <a:pathLst>
              <a:path h="952807" w="831541">
                <a:moveTo>
                  <a:pt x="0" y="0"/>
                </a:moveTo>
                <a:lnTo>
                  <a:pt x="831541" y="0"/>
                </a:lnTo>
                <a:lnTo>
                  <a:pt x="831541" y="952807"/>
                </a:lnTo>
                <a:lnTo>
                  <a:pt x="0" y="952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074620" y="6280792"/>
            <a:ext cx="7132181" cy="67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34"/>
              </a:lnSpc>
              <a:spcBef>
                <a:spcPct val="0"/>
              </a:spcBef>
            </a:pPr>
            <a:r>
              <a:rPr lang="en-US" sz="4010" spc="393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Fold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2706" y="4463367"/>
            <a:ext cx="1368962" cy="1369840"/>
            <a:chOff x="0" y="0"/>
            <a:chExt cx="3367440" cy="3369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86458" y="4587346"/>
            <a:ext cx="977057" cy="1121882"/>
          </a:xfrm>
          <a:custGeom>
            <a:avLst/>
            <a:gdLst/>
            <a:ahLst/>
            <a:cxnLst/>
            <a:rect r="r" b="b" t="t" l="l"/>
            <a:pathLst>
              <a:path h="1121882" w="977057">
                <a:moveTo>
                  <a:pt x="0" y="0"/>
                </a:moveTo>
                <a:lnTo>
                  <a:pt x="977057" y="0"/>
                </a:lnTo>
                <a:lnTo>
                  <a:pt x="977057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074620" y="7835718"/>
            <a:ext cx="7132181" cy="67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34"/>
              </a:lnSpc>
              <a:spcBef>
                <a:spcPct val="0"/>
              </a:spcBef>
            </a:pPr>
            <a:r>
              <a:rPr lang="en-US" sz="4010" spc="393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Check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9885165"/>
            <a:ext cx="18288000" cy="6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12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1901"/>
            <a:ext cx="18288000" cy="1746922"/>
            <a:chOff x="0" y="0"/>
            <a:chExt cx="1772618" cy="169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2618" cy="169325"/>
            </a:xfrm>
            <a:custGeom>
              <a:avLst/>
              <a:gdLst/>
              <a:ahLst/>
              <a:cxnLst/>
              <a:rect r="r" b="b" t="t" l="l"/>
              <a:pathLst>
                <a:path h="169325" w="1772618">
                  <a:moveTo>
                    <a:pt x="1569418" y="0"/>
                  </a:moveTo>
                  <a:lnTo>
                    <a:pt x="0" y="0"/>
                  </a:lnTo>
                  <a:lnTo>
                    <a:pt x="203200" y="169325"/>
                  </a:lnTo>
                  <a:lnTo>
                    <a:pt x="1772618" y="169325"/>
                  </a:lnTo>
                  <a:lnTo>
                    <a:pt x="1569418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569418" cy="188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31086" y="419503"/>
            <a:ext cx="15425829" cy="137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3"/>
              </a:lnSpc>
            </a:pPr>
            <a:r>
              <a:rPr lang="en-US" sz="3995" spc="31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GAME ENVIRONMENT </a:t>
            </a:r>
          </a:p>
          <a:p>
            <a:pPr algn="ctr" marL="0" indent="0" lvl="0">
              <a:lnSpc>
                <a:spcPts val="5513"/>
              </a:lnSpc>
              <a:spcBef>
                <a:spcPct val="0"/>
              </a:spcBef>
            </a:pPr>
            <a:r>
              <a:rPr lang="en-US" sz="3995" spc="31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(BASIC MOVES 一 GAME PHASES AND COMPONENTS)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60358" y="6632297"/>
            <a:ext cx="816957" cy="1009723"/>
          </a:xfrm>
          <a:custGeom>
            <a:avLst/>
            <a:gdLst/>
            <a:ahLst/>
            <a:cxnLst/>
            <a:rect r="r" b="b" t="t" l="l"/>
            <a:pathLst>
              <a:path h="1009723" w="816957">
                <a:moveTo>
                  <a:pt x="0" y="0"/>
                </a:moveTo>
                <a:lnTo>
                  <a:pt x="816957" y="0"/>
                </a:lnTo>
                <a:lnTo>
                  <a:pt x="816957" y="1009723"/>
                </a:lnTo>
                <a:lnTo>
                  <a:pt x="0" y="100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85223" y="8238311"/>
            <a:ext cx="1179022" cy="885338"/>
          </a:xfrm>
          <a:custGeom>
            <a:avLst/>
            <a:gdLst/>
            <a:ahLst/>
            <a:cxnLst/>
            <a:rect r="r" b="b" t="t" l="l"/>
            <a:pathLst>
              <a:path h="885338" w="1179022">
                <a:moveTo>
                  <a:pt x="0" y="0"/>
                </a:moveTo>
                <a:lnTo>
                  <a:pt x="1179022" y="0"/>
                </a:lnTo>
                <a:lnTo>
                  <a:pt x="1179022" y="885338"/>
                </a:lnTo>
                <a:lnTo>
                  <a:pt x="0" y="88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21867" y="4984359"/>
            <a:ext cx="1093939" cy="1110086"/>
          </a:xfrm>
          <a:custGeom>
            <a:avLst/>
            <a:gdLst/>
            <a:ahLst/>
            <a:cxnLst/>
            <a:rect r="r" b="b" t="t" l="l"/>
            <a:pathLst>
              <a:path h="1110086" w="1093939">
                <a:moveTo>
                  <a:pt x="0" y="0"/>
                </a:moveTo>
                <a:lnTo>
                  <a:pt x="1093939" y="0"/>
                </a:lnTo>
                <a:lnTo>
                  <a:pt x="1093939" y="1110086"/>
                </a:lnTo>
                <a:lnTo>
                  <a:pt x="0" y="11100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89992" y="3521785"/>
            <a:ext cx="1025814" cy="1009027"/>
          </a:xfrm>
          <a:custGeom>
            <a:avLst/>
            <a:gdLst/>
            <a:ahLst/>
            <a:cxnLst/>
            <a:rect r="r" b="b" t="t" l="l"/>
            <a:pathLst>
              <a:path h="1009027" w="1025814">
                <a:moveTo>
                  <a:pt x="0" y="0"/>
                </a:moveTo>
                <a:lnTo>
                  <a:pt x="1025814" y="0"/>
                </a:lnTo>
                <a:lnTo>
                  <a:pt x="1025814" y="1009027"/>
                </a:lnTo>
                <a:lnTo>
                  <a:pt x="0" y="1009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88120" y="3753215"/>
            <a:ext cx="5550166" cy="50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95"/>
              </a:lnSpc>
              <a:spcBef>
                <a:spcPct val="0"/>
              </a:spcBef>
            </a:pPr>
            <a:r>
              <a:rPr lang="en-US" sz="3112" spc="305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Preflop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88120" y="5404235"/>
            <a:ext cx="5550166" cy="51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6"/>
              </a:lnSpc>
              <a:spcBef>
                <a:spcPct val="0"/>
              </a:spcBef>
            </a:pPr>
            <a:r>
              <a:rPr lang="en-US" sz="3120" spc="305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Flop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88120" y="6902718"/>
            <a:ext cx="5550166" cy="51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6"/>
              </a:lnSpc>
              <a:spcBef>
                <a:spcPct val="0"/>
              </a:spcBef>
            </a:pPr>
            <a:r>
              <a:rPr lang="en-US" sz="3120" spc="305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Turn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88120" y="8422034"/>
            <a:ext cx="5550166" cy="51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6"/>
              </a:lnSpc>
              <a:spcBef>
                <a:spcPct val="0"/>
              </a:spcBef>
            </a:pPr>
            <a:r>
              <a:rPr lang="en-US" sz="3120" spc="305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River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42562" y="4851012"/>
            <a:ext cx="1111503" cy="1111503"/>
            <a:chOff x="0" y="0"/>
            <a:chExt cx="1936800" cy="1936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6750" cy="1936750"/>
            </a:xfrm>
            <a:custGeom>
              <a:avLst/>
              <a:gdLst/>
              <a:ahLst/>
              <a:cxnLst/>
              <a:rect r="r" b="b" t="t" l="l"/>
              <a:pathLst>
                <a:path h="1936750" w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370117" y="6334502"/>
            <a:ext cx="1183948" cy="1184538"/>
            <a:chOff x="0" y="0"/>
            <a:chExt cx="1444320" cy="1445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44244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4244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442562" y="8103659"/>
            <a:ext cx="1154641" cy="1154641"/>
            <a:chOff x="0" y="0"/>
            <a:chExt cx="1444320" cy="14443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442562" y="3468243"/>
            <a:ext cx="1097142" cy="1097142"/>
            <a:chOff x="0" y="0"/>
            <a:chExt cx="1445040" cy="14450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45006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600669" y="5092204"/>
            <a:ext cx="795288" cy="629119"/>
          </a:xfrm>
          <a:custGeom>
            <a:avLst/>
            <a:gdLst/>
            <a:ahLst/>
            <a:cxnLst/>
            <a:rect r="r" b="b" t="t" l="l"/>
            <a:pathLst>
              <a:path h="629119" w="795288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693718" y="8357715"/>
            <a:ext cx="697997" cy="680230"/>
          </a:xfrm>
          <a:custGeom>
            <a:avLst/>
            <a:gdLst/>
            <a:ahLst/>
            <a:cxnLst/>
            <a:rect r="r" b="b" t="t" l="l"/>
            <a:pathLst>
              <a:path h="680230" w="697997">
                <a:moveTo>
                  <a:pt x="0" y="0"/>
                </a:moveTo>
                <a:lnTo>
                  <a:pt x="697998" y="0"/>
                </a:lnTo>
                <a:lnTo>
                  <a:pt x="697998" y="680230"/>
                </a:lnTo>
                <a:lnTo>
                  <a:pt x="0" y="6802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620704" y="6544002"/>
            <a:ext cx="682775" cy="656705"/>
          </a:xfrm>
          <a:custGeom>
            <a:avLst/>
            <a:gdLst/>
            <a:ahLst/>
            <a:cxnLst/>
            <a:rect r="r" b="b" t="t" l="l"/>
            <a:pathLst>
              <a:path h="656705" w="682775">
                <a:moveTo>
                  <a:pt x="0" y="0"/>
                </a:moveTo>
                <a:lnTo>
                  <a:pt x="682775" y="0"/>
                </a:lnTo>
                <a:lnTo>
                  <a:pt x="682775" y="656705"/>
                </a:lnTo>
                <a:lnTo>
                  <a:pt x="0" y="6567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609121" y="3629877"/>
            <a:ext cx="764024" cy="773873"/>
          </a:xfrm>
          <a:custGeom>
            <a:avLst/>
            <a:gdLst/>
            <a:ahLst/>
            <a:cxnLst/>
            <a:rect r="r" b="b" t="t" l="l"/>
            <a:pathLst>
              <a:path h="773873" w="764024">
                <a:moveTo>
                  <a:pt x="0" y="0"/>
                </a:moveTo>
                <a:lnTo>
                  <a:pt x="764024" y="0"/>
                </a:lnTo>
                <a:lnTo>
                  <a:pt x="764024" y="773873"/>
                </a:lnTo>
                <a:lnTo>
                  <a:pt x="0" y="7738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917699" y="3591777"/>
            <a:ext cx="5550166" cy="50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95"/>
              </a:lnSpc>
              <a:spcBef>
                <a:spcPct val="0"/>
              </a:spcBef>
            </a:pPr>
            <a:r>
              <a:rPr lang="en-US" sz="3112" spc="305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Cards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17699" y="5242797"/>
            <a:ext cx="5550166" cy="51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6"/>
              </a:lnSpc>
              <a:spcBef>
                <a:spcPct val="0"/>
              </a:spcBef>
            </a:pPr>
            <a:r>
              <a:rPr lang="en-US" sz="3120" spc="305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Deck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17699" y="6681499"/>
            <a:ext cx="5550166" cy="51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6"/>
              </a:lnSpc>
              <a:spcBef>
                <a:spcPct val="0"/>
              </a:spcBef>
            </a:pPr>
            <a:r>
              <a:rPr lang="en-US" sz="3120" spc="305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AI Players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17699" y="8397563"/>
            <a:ext cx="5550166" cy="51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6"/>
              </a:lnSpc>
              <a:spcBef>
                <a:spcPct val="0"/>
              </a:spcBef>
            </a:pPr>
            <a:r>
              <a:rPr lang="en-US" sz="3120" spc="305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Betting Rounds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21867" y="2133514"/>
            <a:ext cx="2758490" cy="88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Phases :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42562" y="2133514"/>
            <a:ext cx="4647929" cy="88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Components :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0" y="9885165"/>
            <a:ext cx="18288000" cy="6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18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71410"/>
            <a:ext cx="2578727" cy="1432874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29581" y="4270472"/>
            <a:ext cx="2087711" cy="20890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603410" y="4269133"/>
            <a:ext cx="2088157" cy="2086818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489137" y="5274823"/>
            <a:ext cx="2582745" cy="1431089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857694" y="3921628"/>
            <a:ext cx="2578727" cy="1432874"/>
            <a:chOff x="0" y="0"/>
            <a:chExt cx="4159440" cy="23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958576" y="4320690"/>
            <a:ext cx="2087711" cy="2089050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432404" y="4319351"/>
            <a:ext cx="2088157" cy="2086818"/>
            <a:chOff x="0" y="0"/>
            <a:chExt cx="3368160" cy="336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318131" y="5325041"/>
            <a:ext cx="2582745" cy="1431089"/>
            <a:chOff x="0" y="0"/>
            <a:chExt cx="4165920" cy="2308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686688" y="4097277"/>
            <a:ext cx="2578727" cy="1432874"/>
            <a:chOff x="0" y="0"/>
            <a:chExt cx="4159440" cy="23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787570" y="4496340"/>
            <a:ext cx="2087711" cy="2089050"/>
            <a:chOff x="0" y="0"/>
            <a:chExt cx="3367440" cy="3369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5265415" y="4434516"/>
            <a:ext cx="2088157" cy="2086818"/>
            <a:chOff x="0" y="0"/>
            <a:chExt cx="3368160" cy="3366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684908" y="4751601"/>
            <a:ext cx="977057" cy="1121882"/>
          </a:xfrm>
          <a:custGeom>
            <a:avLst/>
            <a:gdLst/>
            <a:ahLst/>
            <a:cxnLst/>
            <a:rect r="r" b="b" t="t" l="l"/>
            <a:pathLst>
              <a:path h="1121882" w="977057">
                <a:moveTo>
                  <a:pt x="0" y="0"/>
                </a:moveTo>
                <a:lnTo>
                  <a:pt x="977058" y="0"/>
                </a:lnTo>
                <a:lnTo>
                  <a:pt x="977058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183086" y="4890519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5" y="0"/>
                </a:lnTo>
                <a:lnTo>
                  <a:pt x="928805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333729" y="5116386"/>
            <a:ext cx="995393" cy="955577"/>
          </a:xfrm>
          <a:custGeom>
            <a:avLst/>
            <a:gdLst/>
            <a:ahLst/>
            <a:cxnLst/>
            <a:rect r="r" b="b" t="t" l="l"/>
            <a:pathLst>
              <a:path h="955577" w="995393">
                <a:moveTo>
                  <a:pt x="0" y="0"/>
                </a:moveTo>
                <a:lnTo>
                  <a:pt x="995393" y="0"/>
                </a:lnTo>
                <a:lnTo>
                  <a:pt x="995393" y="955578"/>
                </a:lnTo>
                <a:lnTo>
                  <a:pt x="0" y="955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007921" y="4914400"/>
            <a:ext cx="1114987" cy="952807"/>
          </a:xfrm>
          <a:custGeom>
            <a:avLst/>
            <a:gdLst/>
            <a:ahLst/>
            <a:cxnLst/>
            <a:rect r="r" b="b" t="t" l="l"/>
            <a:pathLst>
              <a:path h="952807" w="1114987">
                <a:moveTo>
                  <a:pt x="0" y="0"/>
                </a:moveTo>
                <a:lnTo>
                  <a:pt x="1114987" y="0"/>
                </a:lnTo>
                <a:lnTo>
                  <a:pt x="1114987" y="952807"/>
                </a:lnTo>
                <a:lnTo>
                  <a:pt x="0" y="952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562544" y="4914400"/>
            <a:ext cx="831541" cy="952807"/>
          </a:xfrm>
          <a:custGeom>
            <a:avLst/>
            <a:gdLst/>
            <a:ahLst/>
            <a:cxnLst/>
            <a:rect r="r" b="b" t="t" l="l"/>
            <a:pathLst>
              <a:path h="952807" w="831541">
                <a:moveTo>
                  <a:pt x="0" y="0"/>
                </a:moveTo>
                <a:lnTo>
                  <a:pt x="831541" y="0"/>
                </a:lnTo>
                <a:lnTo>
                  <a:pt x="831541" y="952807"/>
                </a:lnTo>
                <a:lnTo>
                  <a:pt x="0" y="952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836915" y="5050488"/>
            <a:ext cx="926844" cy="1084604"/>
          </a:xfrm>
          <a:custGeom>
            <a:avLst/>
            <a:gdLst/>
            <a:ahLst/>
            <a:cxnLst/>
            <a:rect r="r" b="b" t="t" l="l"/>
            <a:pathLst>
              <a:path h="1084604" w="926844">
                <a:moveTo>
                  <a:pt x="0" y="0"/>
                </a:moveTo>
                <a:lnTo>
                  <a:pt x="926844" y="0"/>
                </a:lnTo>
                <a:lnTo>
                  <a:pt x="926844" y="1084604"/>
                </a:lnTo>
                <a:lnTo>
                  <a:pt x="0" y="1084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60218" y="7169204"/>
            <a:ext cx="5645522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244">
                <a:solidFill>
                  <a:srgbClr val="040506"/>
                </a:solidFill>
                <a:latin typeface="Roca One"/>
                <a:ea typeface="Roca One"/>
                <a:cs typeface="Roca One"/>
                <a:sym typeface="Roca One"/>
              </a:rPr>
              <a:t>Card, Deck, Player classes completed</a:t>
            </a:r>
          </a:p>
          <a:p>
            <a:pPr algn="ctr">
              <a:lnSpc>
                <a:spcPts val="3449"/>
              </a:lnSpc>
            </a:pPr>
            <a:r>
              <a:rPr lang="en-US" sz="2499" spc="244" u="none">
                <a:solidFill>
                  <a:srgbClr val="040506"/>
                </a:solidFill>
                <a:latin typeface="Roca One"/>
                <a:ea typeface="Roca One"/>
                <a:cs typeface="Roca One"/>
                <a:sym typeface="Roca One"/>
              </a:rPr>
              <a:t>All the game turns Implemented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3300" y="2460213"/>
            <a:ext cx="4471675" cy="58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502" spc="49">
                <a:solidFill>
                  <a:srgbClr val="040506"/>
                </a:solidFill>
                <a:latin typeface="Roca One"/>
                <a:ea typeface="Roca One"/>
                <a:cs typeface="Roca One"/>
                <a:sym typeface="Roca One"/>
              </a:rPr>
              <a:t>Environment Setup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31035" y="7169204"/>
            <a:ext cx="5825931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244">
                <a:solidFill>
                  <a:srgbClr val="040506"/>
                </a:solidFill>
                <a:latin typeface="Roca One"/>
                <a:ea typeface="Roca One"/>
                <a:cs typeface="Roca One"/>
                <a:sym typeface="Roca One"/>
              </a:rPr>
              <a:t>Hand dealing &amp; community cards implemented,</a:t>
            </a:r>
          </a:p>
          <a:p>
            <a:pPr algn="ctr">
              <a:lnSpc>
                <a:spcPts val="3449"/>
              </a:lnSpc>
            </a:pPr>
            <a:r>
              <a:rPr lang="en-US" sz="2499" spc="244" u="none">
                <a:solidFill>
                  <a:srgbClr val="040506"/>
                </a:solidFill>
                <a:latin typeface="Roca One"/>
                <a:ea typeface="Roca One"/>
                <a:cs typeface="Roca One"/>
                <a:sym typeface="Roca One"/>
              </a:rPr>
              <a:t>Simplified Dynamic AIs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01594" y="2445021"/>
            <a:ext cx="4030623" cy="58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502" spc="49">
                <a:solidFill>
                  <a:srgbClr val="040506"/>
                </a:solidFill>
                <a:latin typeface="Roca One"/>
                <a:ea typeface="Roca One"/>
                <a:cs typeface="Roca One"/>
                <a:sym typeface="Roca One"/>
              </a:rPr>
              <a:t>Basic Game Logic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84867" y="7169204"/>
            <a:ext cx="398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244">
                <a:solidFill>
                  <a:srgbClr val="040506"/>
                </a:solidFill>
                <a:latin typeface="Roca One"/>
                <a:ea typeface="Roca One"/>
                <a:cs typeface="Roca One"/>
                <a:sym typeface="Roca One"/>
              </a:rPr>
              <a:t>Betting Logic &amp; GUI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60423" y="2445021"/>
            <a:ext cx="4198877" cy="58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502" spc="49">
                <a:solidFill>
                  <a:srgbClr val="040506"/>
                </a:solidFill>
                <a:latin typeface="Roca One"/>
                <a:ea typeface="Roca One"/>
                <a:cs typeface="Roca One"/>
                <a:sym typeface="Roca One"/>
              </a:rPr>
              <a:t>Challenges Faced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24041" y="212645"/>
            <a:ext cx="9763399" cy="1082508"/>
            <a:chOff x="0" y="0"/>
            <a:chExt cx="1158421" cy="12843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58421" cy="128439"/>
            </a:xfrm>
            <a:custGeom>
              <a:avLst/>
              <a:gdLst/>
              <a:ahLst/>
              <a:cxnLst/>
              <a:rect r="r" b="b" t="t" l="l"/>
              <a:pathLst>
                <a:path h="128439" w="1158421">
                  <a:moveTo>
                    <a:pt x="955221" y="0"/>
                  </a:moveTo>
                  <a:lnTo>
                    <a:pt x="0" y="0"/>
                  </a:lnTo>
                  <a:lnTo>
                    <a:pt x="203200" y="128439"/>
                  </a:lnTo>
                  <a:lnTo>
                    <a:pt x="1158421" y="128439"/>
                  </a:lnTo>
                  <a:lnTo>
                    <a:pt x="95522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101600" y="-19050"/>
              <a:ext cx="955221" cy="147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817441" y="329030"/>
            <a:ext cx="8515006" cy="154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03"/>
              </a:lnSpc>
              <a:spcBef>
                <a:spcPct val="0"/>
              </a:spcBef>
            </a:pPr>
            <a:r>
              <a:rPr lang="en-US" sz="4495" spc="35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PROGRESS</a:t>
            </a:r>
          </a:p>
          <a:p>
            <a:pPr algn="ctr" marL="0" indent="0" lvl="0">
              <a:lnSpc>
                <a:spcPts val="6203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0" y="9885165"/>
            <a:ext cx="18288000" cy="6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15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76848" y="2371939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0258" y="130308"/>
            <a:ext cx="16787485" cy="89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14"/>
              </a:lnSpc>
              <a:spcBef>
                <a:spcPct val="0"/>
              </a:spcBef>
            </a:pPr>
            <a:r>
              <a:rPr lang="en-US" b="true" sz="5300" spc="185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EXPECTIMINIMAX ALGORITHM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28661"/>
            <a:ext cx="2246916" cy="216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-4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AI evaluates possible hands &amp; opponent actions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69943" y="1182375"/>
            <a:ext cx="898685" cy="84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56687" y="2228661"/>
            <a:ext cx="2246916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-4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Uses probability-based decision-making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30802" y="1182375"/>
            <a:ext cx="898685" cy="84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3228" y="2228661"/>
            <a:ext cx="2246916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-4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Incorporates randomness for uncertain outcomes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791662" y="1182375"/>
            <a:ext cx="898685" cy="84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502068"/>
            <a:ext cx="2246916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-4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Recursive search strategy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057896" y="7502068"/>
            <a:ext cx="2246916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-4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AI decision tree construction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057775"/>
            <a:ext cx="8874453" cy="84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13228" y="7502068"/>
            <a:ext cx="2246916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-4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Probability calculations for uncertain events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69943" y="6457057"/>
            <a:ext cx="898685" cy="84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67242" y="6457057"/>
            <a:ext cx="898685" cy="84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94777" y="6457057"/>
            <a:ext cx="898685" cy="84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Roca One Bold"/>
                <a:ea typeface="Roca One Bold"/>
                <a:cs typeface="Roca One Bold"/>
                <a:sym typeface="Roca One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9885165"/>
            <a:ext cx="18288000" cy="63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4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76154" y="1410399"/>
            <a:ext cx="162552" cy="543885"/>
            <a:chOff x="0" y="0"/>
            <a:chExt cx="42812" cy="143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12" cy="143245"/>
            </a:xfrm>
            <a:custGeom>
              <a:avLst/>
              <a:gdLst/>
              <a:ahLst/>
              <a:cxnLst/>
              <a:rect r="r" b="b" t="t" l="l"/>
              <a:pathLst>
                <a:path h="143245" w="42812">
                  <a:moveTo>
                    <a:pt x="0" y="0"/>
                  </a:moveTo>
                  <a:lnTo>
                    <a:pt x="42812" y="0"/>
                  </a:lnTo>
                  <a:lnTo>
                    <a:pt x="42812" y="143245"/>
                  </a:lnTo>
                  <a:lnTo>
                    <a:pt x="0" y="143245"/>
                  </a:lnTo>
                  <a:close/>
                </a:path>
              </a:pathLst>
            </a:custGeom>
            <a:gradFill rotWithShape="true">
              <a:gsLst>
                <a:gs pos="0">
                  <a:srgbClr val="114168">
                    <a:alpha val="100000"/>
                  </a:srgbClr>
                </a:gs>
                <a:gs pos="100000">
                  <a:srgbClr val="09023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812" cy="181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-3373231" y="1770269"/>
            <a:ext cx="6746462" cy="67464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B3B5A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4572"/>
            <a:ext cx="18296135" cy="10282428"/>
          </a:xfrm>
          <a:custGeom>
            <a:avLst/>
            <a:gdLst/>
            <a:ahLst/>
            <a:cxnLst/>
            <a:rect r="r" b="b" t="t" l="l"/>
            <a:pathLst>
              <a:path h="10282428" w="18296135">
                <a:moveTo>
                  <a:pt x="0" y="0"/>
                </a:moveTo>
                <a:lnTo>
                  <a:pt x="18296135" y="0"/>
                </a:lnTo>
                <a:lnTo>
                  <a:pt x="18296135" y="10282428"/>
                </a:lnTo>
                <a:lnTo>
                  <a:pt x="0" y="1028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79218" y="1920058"/>
            <a:ext cx="6405637" cy="7627178"/>
          </a:xfrm>
          <a:custGeom>
            <a:avLst/>
            <a:gdLst/>
            <a:ahLst/>
            <a:cxnLst/>
            <a:rect r="r" b="b" t="t" l="l"/>
            <a:pathLst>
              <a:path h="7627178" w="6405637">
                <a:moveTo>
                  <a:pt x="0" y="0"/>
                </a:moveTo>
                <a:lnTo>
                  <a:pt x="6405638" y="0"/>
                </a:lnTo>
                <a:lnTo>
                  <a:pt x="6405638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7695" y="1672032"/>
            <a:ext cx="10246212" cy="807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304" indent="-29015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Game Initialization: Start by creating and shuffling the deck.</a:t>
            </a:r>
          </a:p>
          <a:p>
            <a:pPr algn="l" marL="580304" indent="-29015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</a:t>
            </a:r>
            <a:r>
              <a:rPr lang="en-US" sz="2687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ealing: Cards are dealt to each player.</a:t>
            </a:r>
          </a:p>
          <a:p>
            <a:pPr algn="l" marL="580304" indent="-29015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Gameplay Rounds: Progress through Pre-Flop, Flop, Turn, and River rounds.</a:t>
            </a:r>
          </a:p>
          <a:p>
            <a:pPr algn="l" marL="580304" indent="-29015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Evaluation: Hands are evaluated at the end (High Hands).</a:t>
            </a:r>
          </a:p>
          <a:p>
            <a:pPr algn="l" marL="580304" indent="-29015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Outcome:</a:t>
            </a:r>
          </a:p>
          <a:p>
            <a:pPr algn="l" marL="580304" indent="-29015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Win: Rewards granted.</a:t>
            </a:r>
          </a:p>
          <a:p>
            <a:pPr algn="l" marL="580304" indent="-29015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Loss: Penalties applied.</a:t>
            </a:r>
          </a:p>
          <a:p>
            <a:pPr algn="l" marL="580304" indent="-29015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Replay Option: Players can choose to replay, looping back to deck creation.</a:t>
            </a:r>
          </a:p>
          <a:p>
            <a:pPr algn="l">
              <a:lnSpc>
                <a:spcPts val="3762"/>
              </a:lnSpc>
            </a:pPr>
          </a:p>
          <a:p>
            <a:pPr algn="l">
              <a:lnSpc>
                <a:spcPts val="3762"/>
              </a:lnSpc>
            </a:pPr>
          </a:p>
          <a:p>
            <a:pPr algn="l">
              <a:lnSpc>
                <a:spcPts val="3762"/>
              </a:lnSpc>
            </a:pPr>
            <a:r>
              <a:rPr lang="en-US" sz="2687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Performance evaluation 一 through simulation trials, comparing the win rates of AI players using Expectiminimax against those using simpler strategies. </a:t>
            </a:r>
          </a:p>
          <a:p>
            <a:pPr algn="l">
              <a:lnSpc>
                <a:spcPts val="376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81304" y="230156"/>
            <a:ext cx="6378330" cy="124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96"/>
              </a:lnSpc>
              <a:spcBef>
                <a:spcPct val="0"/>
              </a:spcBef>
            </a:pPr>
            <a:r>
              <a:rPr lang="en-US" b="true" sz="7283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Methodology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9945762"/>
            <a:ext cx="18288000" cy="6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4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76154" y="1410399"/>
            <a:ext cx="162552" cy="543885"/>
            <a:chOff x="0" y="0"/>
            <a:chExt cx="42812" cy="143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12" cy="143245"/>
            </a:xfrm>
            <a:custGeom>
              <a:avLst/>
              <a:gdLst/>
              <a:ahLst/>
              <a:cxnLst/>
              <a:rect r="r" b="b" t="t" l="l"/>
              <a:pathLst>
                <a:path h="143245" w="42812">
                  <a:moveTo>
                    <a:pt x="0" y="0"/>
                  </a:moveTo>
                  <a:lnTo>
                    <a:pt x="42812" y="0"/>
                  </a:lnTo>
                  <a:lnTo>
                    <a:pt x="42812" y="143245"/>
                  </a:lnTo>
                  <a:lnTo>
                    <a:pt x="0" y="143245"/>
                  </a:lnTo>
                  <a:close/>
                </a:path>
              </a:pathLst>
            </a:custGeom>
            <a:gradFill rotWithShape="true">
              <a:gsLst>
                <a:gs pos="0">
                  <a:srgbClr val="114168">
                    <a:alpha val="100000"/>
                  </a:srgbClr>
                </a:gs>
                <a:gs pos="100000">
                  <a:srgbClr val="09023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812" cy="181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-3373231" y="1770269"/>
            <a:ext cx="6746462" cy="67464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B3B5A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4572"/>
            <a:ext cx="18296135" cy="10282428"/>
          </a:xfrm>
          <a:custGeom>
            <a:avLst/>
            <a:gdLst/>
            <a:ahLst/>
            <a:cxnLst/>
            <a:rect r="r" b="b" t="t" l="l"/>
            <a:pathLst>
              <a:path h="10282428" w="18296135">
                <a:moveTo>
                  <a:pt x="0" y="0"/>
                </a:moveTo>
                <a:lnTo>
                  <a:pt x="18296135" y="0"/>
                </a:lnTo>
                <a:lnTo>
                  <a:pt x="18296135" y="10282428"/>
                </a:lnTo>
                <a:lnTo>
                  <a:pt x="0" y="1028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71759" y="2103509"/>
            <a:ext cx="7487541" cy="2788615"/>
          </a:xfrm>
          <a:custGeom>
            <a:avLst/>
            <a:gdLst/>
            <a:ahLst/>
            <a:cxnLst/>
            <a:rect r="r" b="b" t="t" l="l"/>
            <a:pathLst>
              <a:path h="2788615" w="7487541">
                <a:moveTo>
                  <a:pt x="0" y="0"/>
                </a:moveTo>
                <a:lnTo>
                  <a:pt x="7487541" y="0"/>
                </a:lnTo>
                <a:lnTo>
                  <a:pt x="7487541" y="2788615"/>
                </a:lnTo>
                <a:lnTo>
                  <a:pt x="0" y="2788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9465" y="1906659"/>
            <a:ext cx="8743059" cy="445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5788" indent="-307894" lvl="1">
              <a:lnSpc>
                <a:spcPts val="3993"/>
              </a:lnSpc>
              <a:buFont typeface="Arial"/>
              <a:buChar char="•"/>
            </a:pPr>
            <a:r>
              <a:rPr lang="en-US" sz="285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Fold: Opt out of the hand if the odds or hand strength are unfavorable.</a:t>
            </a:r>
          </a:p>
          <a:p>
            <a:pPr algn="l" marL="615788" indent="-307894" lvl="1">
              <a:lnSpc>
                <a:spcPts val="3993"/>
              </a:lnSpc>
              <a:buFont typeface="Arial"/>
              <a:buChar char="•"/>
            </a:pPr>
            <a:r>
              <a:rPr lang="en-US" sz="285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Play: Continue with the hand.</a:t>
            </a:r>
          </a:p>
          <a:p>
            <a:pPr algn="l" marL="615788" indent="-307894" lvl="1">
              <a:lnSpc>
                <a:spcPts val="3993"/>
              </a:lnSpc>
              <a:buFont typeface="Arial"/>
              <a:buChar char="•"/>
            </a:pPr>
            <a:r>
              <a:rPr lang="en-US" sz="285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Call: Match the current bet to stay in the game.</a:t>
            </a:r>
          </a:p>
          <a:p>
            <a:pPr algn="l" marL="615788" indent="-307894" lvl="1">
              <a:lnSpc>
                <a:spcPts val="3993"/>
              </a:lnSpc>
              <a:buFont typeface="Arial"/>
              <a:buChar char="•"/>
            </a:pPr>
            <a:r>
              <a:rPr lang="en-US" sz="285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Bet: Place a wager if no bet has been made.</a:t>
            </a:r>
          </a:p>
          <a:p>
            <a:pPr algn="l" marL="1231576" indent="-410525" lvl="2">
              <a:lnSpc>
                <a:spcPts val="3993"/>
              </a:lnSpc>
              <a:buFont typeface="Arial"/>
              <a:buChar char="⚬"/>
            </a:pPr>
            <a:r>
              <a:rPr lang="en-US" sz="285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Raise: Increase the bet to apply pressure or maximize value.</a:t>
            </a:r>
          </a:p>
          <a:p>
            <a:pPr algn="l">
              <a:lnSpc>
                <a:spcPts val="399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81304" y="230156"/>
            <a:ext cx="6378330" cy="124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96"/>
              </a:lnSpc>
              <a:spcBef>
                <a:spcPct val="0"/>
              </a:spcBef>
            </a:pPr>
            <a:r>
              <a:rPr lang="en-US" b="true" sz="7283">
                <a:solidFill>
                  <a:srgbClr val="010101"/>
                </a:solidFill>
                <a:latin typeface="Raleway Bold"/>
                <a:ea typeface="Raleway Bold"/>
                <a:cs typeface="Raleway Bold"/>
                <a:sym typeface="Raleway Bold"/>
              </a:rPr>
              <a:t>Methodology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9945762"/>
            <a:ext cx="18288000" cy="6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1815" spc="177" u="sng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  <a:hlinkClick r:id="rId4" tooltip="https://emojiterra.com/copyright/"/>
              </a:rPr>
              <a:t>©️</a:t>
            </a:r>
            <a:r>
              <a:rPr lang="en-US" sz="1815" spc="177">
                <a:solidFill>
                  <a:srgbClr val="010101"/>
                </a:solidFill>
                <a:latin typeface="Roca One"/>
                <a:ea typeface="Roca One"/>
                <a:cs typeface="Roca One"/>
                <a:sym typeface="Roca One"/>
              </a:rPr>
              <a:t> Group 07 一 Md. Rakibul Islam Rakib | Md. Saifuzzaman Naim | Shahriar Ahmad | Md. Zubayer Ahmed.</a:t>
            </a:r>
          </a:p>
          <a:p>
            <a:pPr algn="ctr" marL="0" indent="0" lvl="0">
              <a:lnSpc>
                <a:spcPts val="25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DAGf2KgfLJE</dc:identifier>
  <dcterms:modified xsi:type="dcterms:W3CDTF">2011-08-01T06:04:30Z</dcterms:modified>
  <cp:revision>1</cp:revision>
  <dc:title>Poker Game Presentation</dc:title>
</cp:coreProperties>
</file>